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Roboto Slab"/>
      <p:regular r:id="rId10"/>
      <p:bold r:id="rId11"/>
    </p:embeddedFon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obotoSlab-bold.fntdata"/><Relationship Id="rId10" Type="http://schemas.openxmlformats.org/officeDocument/2006/relationships/font" Target="fonts/RobotoSlab-regular.fntdata"/><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799"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0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8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0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899" cy="30788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899" cy="30788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0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7999"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899"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199" cy="1506299"/>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799"/>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399"/>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599"/>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099"/>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8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738251" y="957100"/>
            <a:ext cx="5783400" cy="1457399"/>
          </a:xfrm>
          <a:prstGeom prst="rect">
            <a:avLst/>
          </a:prstGeom>
        </p:spPr>
        <p:txBody>
          <a:bodyPr anchorCtr="0" anchor="b" bIns="91425" lIns="91425" rIns="91425" tIns="91425">
            <a:noAutofit/>
          </a:bodyPr>
          <a:lstStyle/>
          <a:p>
            <a:pPr lvl="0">
              <a:spcBef>
                <a:spcPts val="0"/>
              </a:spcBef>
              <a:buNone/>
            </a:pPr>
            <a:r>
              <a:rPr lang="en" sz="6000"/>
              <a:t>The Help </a:t>
            </a:r>
          </a:p>
        </p:txBody>
      </p:sp>
      <p:sp>
        <p:nvSpPr>
          <p:cNvPr id="64" name="Shape 64"/>
          <p:cNvSpPr txBox="1"/>
          <p:nvPr>
            <p:ph idx="1" type="subTitle"/>
          </p:nvPr>
        </p:nvSpPr>
        <p:spPr>
          <a:xfrm>
            <a:off x="1680301" y="3327675"/>
            <a:ext cx="5783400" cy="909000"/>
          </a:xfrm>
          <a:prstGeom prst="rect">
            <a:avLst/>
          </a:prstGeom>
        </p:spPr>
        <p:txBody>
          <a:bodyPr anchorCtr="0" anchor="t" bIns="91425" lIns="91425" rIns="91425" tIns="91425">
            <a:noAutofit/>
          </a:bodyPr>
          <a:lstStyle/>
          <a:p>
            <a:pPr lvl="0">
              <a:spcBef>
                <a:spcPts val="0"/>
              </a:spcBef>
              <a:buNone/>
            </a:pPr>
            <a:r>
              <a:rPr lang="en" sz="3000"/>
              <a:t>Kyla Skjonsby</a:t>
            </a:r>
            <a:r>
              <a:rPr lang="en"/>
              <a:t> </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099"/>
          </a:xfrm>
          <a:prstGeom prst="rect">
            <a:avLst/>
          </a:prstGeom>
        </p:spPr>
        <p:txBody>
          <a:bodyPr anchorCtr="0" anchor="b" bIns="91425" lIns="91425" rIns="91425" tIns="91425">
            <a:noAutofit/>
          </a:bodyPr>
          <a:lstStyle/>
          <a:p>
            <a:pPr lvl="0">
              <a:spcBef>
                <a:spcPts val="0"/>
              </a:spcBef>
              <a:buNone/>
            </a:pPr>
            <a:r>
              <a:rPr lang="en"/>
              <a:t>Articles Violated </a:t>
            </a:r>
          </a:p>
        </p:txBody>
      </p:sp>
      <p:sp>
        <p:nvSpPr>
          <p:cNvPr id="70" name="Shape 70"/>
          <p:cNvSpPr txBox="1"/>
          <p:nvPr>
            <p:ph idx="1" type="body"/>
          </p:nvPr>
        </p:nvSpPr>
        <p:spPr>
          <a:xfrm>
            <a:off x="387900" y="1466699"/>
            <a:ext cx="8368200" cy="3078899"/>
          </a:xfrm>
          <a:prstGeom prst="rect">
            <a:avLst/>
          </a:prstGeom>
        </p:spPr>
        <p:txBody>
          <a:bodyPr anchorCtr="0" anchor="t" bIns="91425" lIns="91425" rIns="91425" tIns="91425">
            <a:noAutofit/>
          </a:bodyPr>
          <a:lstStyle/>
          <a:p>
            <a:pPr lvl="0" rtl="0">
              <a:lnSpc>
                <a:spcPct val="138000"/>
              </a:lnSpc>
              <a:spcBef>
                <a:spcPts val="1300"/>
              </a:spcBef>
              <a:spcAft>
                <a:spcPts val="1300"/>
              </a:spcAft>
              <a:buNone/>
            </a:pPr>
            <a:r>
              <a:rPr b="1" lang="en" sz="1400">
                <a:solidFill>
                  <a:srgbClr val="FFFFFF"/>
                </a:solidFill>
                <a:latin typeface="Arial"/>
                <a:ea typeface="Arial"/>
                <a:cs typeface="Arial"/>
                <a:sym typeface="Arial"/>
              </a:rPr>
              <a:t>Article # 1: </a:t>
            </a:r>
          </a:p>
          <a:p>
            <a:pPr indent="-317500" lvl="0" marL="457200" rtl="0">
              <a:lnSpc>
                <a:spcPct val="138000"/>
              </a:lnSpc>
              <a:spcBef>
                <a:spcPts val="1300"/>
              </a:spcBef>
              <a:spcAft>
                <a:spcPts val="1300"/>
              </a:spcAft>
              <a:buClr>
                <a:srgbClr val="FFFFFF"/>
              </a:buClr>
              <a:buSzPct val="100000"/>
              <a:buFont typeface="Arial"/>
            </a:pPr>
            <a:r>
              <a:rPr lang="en" sz="1400">
                <a:solidFill>
                  <a:srgbClr val="FFFFFF"/>
                </a:solidFill>
                <a:latin typeface="Arial"/>
                <a:ea typeface="Arial"/>
                <a:cs typeface="Arial"/>
                <a:sym typeface="Arial"/>
              </a:rPr>
              <a:t>This quote shows that everyone should be born equal and have equal rights. In the film the whites have more rights than the blacks because of their skin colour. Also as a black woman's job they have to work for a white family and take care of the kids, clean and prepare the meals for the rest of the family. While white women do nothing not even raise their own kids.  </a:t>
            </a:r>
          </a:p>
          <a:p>
            <a:pPr lvl="0" rtl="0">
              <a:spcBef>
                <a:spcPts val="0"/>
              </a:spcBef>
              <a:spcAft>
                <a:spcPts val="0"/>
              </a:spcAft>
              <a:buNone/>
            </a:pPr>
            <a:r>
              <a:t/>
            </a:r>
            <a:endParaRPr sz="1000">
              <a:solidFill>
                <a:srgbClr val="300906"/>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idx="1" type="body"/>
          </p:nvPr>
        </p:nvSpPr>
        <p:spPr>
          <a:xfrm>
            <a:off x="387900" y="1489824"/>
            <a:ext cx="8368200" cy="3078899"/>
          </a:xfrm>
          <a:prstGeom prst="rect">
            <a:avLst/>
          </a:prstGeom>
        </p:spPr>
        <p:txBody>
          <a:bodyPr anchorCtr="0" anchor="t" bIns="91425" lIns="91425" rIns="91425" tIns="91425">
            <a:noAutofit/>
          </a:bodyPr>
          <a:lstStyle/>
          <a:p>
            <a:pPr lvl="0" rtl="0">
              <a:lnSpc>
                <a:spcPct val="138000"/>
              </a:lnSpc>
              <a:spcBef>
                <a:spcPts val="1300"/>
              </a:spcBef>
              <a:spcAft>
                <a:spcPts val="1300"/>
              </a:spcAft>
              <a:buNone/>
            </a:pPr>
            <a:r>
              <a:rPr b="1" lang="en" sz="1400">
                <a:solidFill>
                  <a:srgbClr val="FFFFFF"/>
                </a:solidFill>
                <a:latin typeface="Arial"/>
                <a:ea typeface="Arial"/>
                <a:cs typeface="Arial"/>
                <a:sym typeface="Arial"/>
              </a:rPr>
              <a:t>Article # 2: </a:t>
            </a:r>
          </a:p>
          <a:p>
            <a:pPr indent="-317500" lvl="0" marL="457200" rtl="0">
              <a:lnSpc>
                <a:spcPct val="138000"/>
              </a:lnSpc>
              <a:spcBef>
                <a:spcPts val="1300"/>
              </a:spcBef>
              <a:spcAft>
                <a:spcPts val="1300"/>
              </a:spcAft>
              <a:buClr>
                <a:srgbClr val="FFFFFF"/>
              </a:buClr>
              <a:buSzPct val="100000"/>
              <a:buFont typeface="Arial"/>
            </a:pPr>
            <a:r>
              <a:rPr lang="en" sz="1400">
                <a:solidFill>
                  <a:srgbClr val="FFFFFF"/>
                </a:solidFill>
                <a:latin typeface="Arial"/>
                <a:ea typeface="Arial"/>
                <a:cs typeface="Arial"/>
                <a:sym typeface="Arial"/>
              </a:rPr>
              <a:t>This quotes shows that the blacks do not have the same rights and freedoms. The black women take care of the whites families while the black men are working in the fields or stores. The white women stay home with the help and have their friends over but don’t do anything. The white men are the ones who have the jobs and provide for the family. For example when there was a fire  and the road was blocked, the bus driver kicked all the black women and men off because the white men and women were more important. Therefore the black men and women had to walk the rest of the way home. </a:t>
            </a:r>
          </a:p>
          <a:p>
            <a:pPr lvl="0" rtl="0">
              <a:spcBef>
                <a:spcPts val="0"/>
              </a:spcBef>
              <a:spcAft>
                <a:spcPts val="0"/>
              </a:spcAft>
              <a:buNone/>
            </a:pPr>
            <a:r>
              <a:t/>
            </a:r>
            <a:endParaRPr sz="1000">
              <a:solidFill>
                <a:srgbClr val="300906"/>
              </a:solidFill>
              <a:highlight>
                <a:srgbClr val="FFFFFF"/>
              </a:highlight>
              <a:latin typeface="Arial"/>
              <a:ea typeface="Arial"/>
              <a:cs typeface="Arial"/>
              <a:sym typeface="Arial"/>
            </a:endParaRPr>
          </a:p>
          <a:p>
            <a:pPr lvl="0">
              <a:spcBef>
                <a:spcPts val="0"/>
              </a:spcBef>
              <a:buNone/>
            </a:pPr>
            <a:r>
              <a:t/>
            </a:r>
            <a:endParaRPr/>
          </a:p>
        </p:txBody>
      </p:sp>
      <p:sp>
        <p:nvSpPr>
          <p:cNvPr id="76" name="Shape 76"/>
          <p:cNvSpPr txBox="1"/>
          <p:nvPr>
            <p:ph type="title"/>
          </p:nvPr>
        </p:nvSpPr>
        <p:spPr>
          <a:xfrm>
            <a:off x="387900" y="458025"/>
            <a:ext cx="8368200" cy="686099"/>
          </a:xfrm>
          <a:prstGeom prst="rect">
            <a:avLst/>
          </a:prstGeom>
        </p:spPr>
        <p:txBody>
          <a:bodyPr anchorCtr="0" anchor="b" bIns="91425" lIns="91425" rIns="91425" tIns="91425">
            <a:noAutofit/>
          </a:bodyPr>
          <a:lstStyle/>
          <a:p>
            <a:pPr lvl="0" rtl="0">
              <a:spcBef>
                <a:spcPts val="0"/>
              </a:spcBef>
              <a:buNone/>
            </a:pPr>
            <a:r>
              <a:rPr lang="en"/>
              <a:t>Articles Violated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099"/>
          </a:xfrm>
          <a:prstGeom prst="rect">
            <a:avLst/>
          </a:prstGeom>
        </p:spPr>
        <p:txBody>
          <a:bodyPr anchorCtr="0" anchor="b" bIns="91425" lIns="91425" rIns="91425" tIns="91425">
            <a:noAutofit/>
          </a:bodyPr>
          <a:lstStyle/>
          <a:p>
            <a:pPr lvl="0" rtl="0">
              <a:spcBef>
                <a:spcPts val="0"/>
              </a:spcBef>
              <a:buNone/>
            </a:pPr>
            <a:r>
              <a:t/>
            </a:r>
            <a:endParaRPr>
              <a:solidFill>
                <a:srgbClr val="FFFFFF"/>
              </a:solidFill>
            </a:endParaRPr>
          </a:p>
          <a:p>
            <a:pPr lvl="0">
              <a:spcBef>
                <a:spcPts val="0"/>
              </a:spcBef>
              <a:buNone/>
            </a:pPr>
            <a:r>
              <a:rPr lang="en"/>
              <a:t>Articles Violated </a:t>
            </a:r>
          </a:p>
        </p:txBody>
      </p:sp>
      <p:sp>
        <p:nvSpPr>
          <p:cNvPr id="82" name="Shape 82"/>
          <p:cNvSpPr txBox="1"/>
          <p:nvPr>
            <p:ph idx="1" type="body"/>
          </p:nvPr>
        </p:nvSpPr>
        <p:spPr>
          <a:xfrm>
            <a:off x="387900" y="1489824"/>
            <a:ext cx="8368200" cy="3078899"/>
          </a:xfrm>
          <a:prstGeom prst="rect">
            <a:avLst/>
          </a:prstGeom>
        </p:spPr>
        <p:txBody>
          <a:bodyPr anchorCtr="0" anchor="t" bIns="91425" lIns="91425" rIns="91425" tIns="91425">
            <a:noAutofit/>
          </a:bodyPr>
          <a:lstStyle/>
          <a:p>
            <a:pPr lvl="0" rtl="0">
              <a:lnSpc>
                <a:spcPct val="138000"/>
              </a:lnSpc>
              <a:spcBef>
                <a:spcPts val="1300"/>
              </a:spcBef>
              <a:spcAft>
                <a:spcPts val="1300"/>
              </a:spcAft>
              <a:buNone/>
            </a:pPr>
            <a:r>
              <a:rPr b="1" lang="en" sz="1400">
                <a:solidFill>
                  <a:srgbClr val="FFFFFF"/>
                </a:solidFill>
                <a:latin typeface="Arial"/>
                <a:ea typeface="Arial"/>
                <a:cs typeface="Arial"/>
                <a:sym typeface="Arial"/>
              </a:rPr>
              <a:t>Article 4 #: </a:t>
            </a:r>
          </a:p>
          <a:p>
            <a:pPr indent="-317500" lvl="0" marL="457200" rtl="0">
              <a:lnSpc>
                <a:spcPct val="138000"/>
              </a:lnSpc>
              <a:spcBef>
                <a:spcPts val="1300"/>
              </a:spcBef>
              <a:spcAft>
                <a:spcPts val="1300"/>
              </a:spcAft>
              <a:buClr>
                <a:srgbClr val="FFFFFF"/>
              </a:buClr>
              <a:buSzPct val="100000"/>
              <a:buFont typeface="Arial"/>
            </a:pPr>
            <a:r>
              <a:rPr lang="en" sz="1400">
                <a:solidFill>
                  <a:srgbClr val="FFFFFF"/>
                </a:solidFill>
                <a:latin typeface="Arial"/>
                <a:ea typeface="Arial"/>
                <a:cs typeface="Arial"/>
                <a:sym typeface="Arial"/>
              </a:rPr>
              <a:t>This quote shows that no one should be held to slavery, even when the black people (the help) were treated exactly like slaves were. The black women have to clean, make the meals for the white family they work for and do their shopping for food. Plus they have to raise the white mothers children. Also they don’t get paid very much. </a:t>
            </a:r>
          </a:p>
          <a:p>
            <a:pPr lvl="0" rtl="0">
              <a:spcBef>
                <a:spcPts val="0"/>
              </a:spcBef>
              <a:spcAft>
                <a:spcPts val="0"/>
              </a:spcAft>
              <a:buNone/>
            </a:pPr>
            <a:r>
              <a:t/>
            </a:r>
            <a:endParaRPr sz="1000">
              <a:solidFill>
                <a:srgbClr val="300906"/>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87900" y="458025"/>
            <a:ext cx="8368200" cy="686099"/>
          </a:xfrm>
          <a:prstGeom prst="rect">
            <a:avLst/>
          </a:prstGeom>
        </p:spPr>
        <p:txBody>
          <a:bodyPr anchorCtr="0" anchor="b" bIns="91425" lIns="91425" rIns="91425" tIns="91425">
            <a:noAutofit/>
          </a:bodyPr>
          <a:lstStyle/>
          <a:p>
            <a:pPr lvl="0" rtl="0">
              <a:spcBef>
                <a:spcPts val="0"/>
              </a:spcBef>
              <a:buNone/>
            </a:pPr>
            <a:r>
              <a:t/>
            </a:r>
            <a:endParaRPr>
              <a:solidFill>
                <a:srgbClr val="FFFFFF"/>
              </a:solidFill>
            </a:endParaRPr>
          </a:p>
          <a:p>
            <a:pPr lvl="0">
              <a:spcBef>
                <a:spcPts val="0"/>
              </a:spcBef>
              <a:buNone/>
            </a:pPr>
            <a:r>
              <a:rPr lang="en"/>
              <a:t>Articles Violated </a:t>
            </a:r>
          </a:p>
        </p:txBody>
      </p:sp>
      <p:sp>
        <p:nvSpPr>
          <p:cNvPr id="88" name="Shape 88"/>
          <p:cNvSpPr txBox="1"/>
          <p:nvPr>
            <p:ph idx="1" type="body"/>
          </p:nvPr>
        </p:nvSpPr>
        <p:spPr>
          <a:xfrm>
            <a:off x="387900" y="1489824"/>
            <a:ext cx="8368200" cy="3078899"/>
          </a:xfrm>
          <a:prstGeom prst="rect">
            <a:avLst/>
          </a:prstGeom>
        </p:spPr>
        <p:txBody>
          <a:bodyPr anchorCtr="0" anchor="t" bIns="91425" lIns="91425" rIns="91425" tIns="91425">
            <a:noAutofit/>
          </a:bodyPr>
          <a:lstStyle/>
          <a:p>
            <a:pPr lvl="0" rtl="0">
              <a:spcBef>
                <a:spcPts val="0"/>
              </a:spcBef>
              <a:buNone/>
            </a:pPr>
            <a:r>
              <a:rPr b="1" lang="en" sz="1400"/>
              <a:t>Article # 23:</a:t>
            </a:r>
          </a:p>
          <a:p>
            <a:pPr indent="-317500" lvl="0" marL="457200" rtl="0">
              <a:spcBef>
                <a:spcPts val="0"/>
              </a:spcBef>
              <a:buSzPct val="100000"/>
            </a:pPr>
            <a:r>
              <a:rPr lang="en" sz="1400"/>
              <a:t>This quote shows you that you should have the right to choose where you can work but the black women don’t really have a choice because they all work as maids for white families. Also their conditions aren’t really right because they have a separate washroom for the help because most of the white people though they had disease. Plus the blacks weren’t allowed to eat with the families during any meal.  </a:t>
            </a:r>
            <a:r>
              <a:rPr b="1" lang="en" sz="1400"/>
              <a:t>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