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Roboto Slab"/>
      <p:regular r:id="rId13"/>
      <p:bold r:id="rId14"/>
    </p:embeddedFont>
    <p:embeddedFont>
      <p:font typeface="Amatic SC"/>
      <p:regular r:id="rId15"/>
      <p:bold r:id="rId16"/>
    </p:embeddedFont>
    <p:embeddedFont>
      <p:font typeface="Source Code Pro"/>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Slab-regular.fntdata"/><Relationship Id="rId12" Type="http://schemas.openxmlformats.org/officeDocument/2006/relationships/slide" Target="slides/slide7.xml"/><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15" Type="http://schemas.openxmlformats.org/officeDocument/2006/relationships/font" Target="fonts/AmaticSC-regular.fntdata"/><Relationship Id="rId14" Type="http://schemas.openxmlformats.org/officeDocument/2006/relationships/font" Target="fonts/RobotoSlab-bold.fntdata"/><Relationship Id="rId17" Type="http://schemas.openxmlformats.org/officeDocument/2006/relationships/font" Target="fonts/SourceCodePro-regular.fntdata"/><Relationship Id="rId16" Type="http://schemas.openxmlformats.org/officeDocument/2006/relationships/font" Target="fonts/AmaticSC-bold.fntdata"/><Relationship Id="rId5" Type="http://schemas.openxmlformats.org/officeDocument/2006/relationships/slide" Target="slides/slide.xml"/><Relationship Id="rId6" Type="http://schemas.openxmlformats.org/officeDocument/2006/relationships/slide" Target="slides/slide1.xml"/><Relationship Id="rId18" Type="http://schemas.openxmlformats.org/officeDocument/2006/relationships/font" Target="fonts/SourceCodePr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311700" y="392150"/>
            <a:ext cx="8520599" cy="2690399"/>
          </a:xfrm>
          <a:prstGeom prst="rect">
            <a:avLst/>
          </a:prstGeom>
        </p:spPr>
        <p:txBody>
          <a:bodyPr anchorCtr="0" anchor="ctr" bIns="91425" lIns="91425" rIns="91425" tIns="91425"/>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p:txBody>
      </p:sp>
      <p:sp>
        <p:nvSpPr>
          <p:cNvPr id="12" name="Shape 12"/>
          <p:cNvSpPr txBox="1"/>
          <p:nvPr>
            <p:ph idx="1" type="subTitle"/>
          </p:nvPr>
        </p:nvSpPr>
        <p:spPr>
          <a:xfrm>
            <a:off x="311700" y="3890400"/>
            <a:ext cx="8520599" cy="706200"/>
          </a:xfrm>
          <a:prstGeom prst="rect">
            <a:avLst/>
          </a:prstGeom>
        </p:spPr>
        <p:txBody>
          <a:bodyPr anchorCtr="0" anchor="ctr" bIns="91425" lIns="91425" rIns="91425" tIns="91425"/>
          <a:lstStyle>
            <a:lvl1pPr lvl="0" algn="ctr">
              <a:lnSpc>
                <a:spcPct val="100000"/>
              </a:lnSpc>
              <a:spcBef>
                <a:spcPts val="0"/>
              </a:spcBef>
              <a:spcAft>
                <a:spcPts val="0"/>
              </a:spcAft>
              <a:buClr>
                <a:schemeClr val="accent1"/>
              </a:buClr>
              <a:buSzPct val="100000"/>
              <a:buNone/>
              <a:defRPr b="1" sz="2100">
                <a:solidFill>
                  <a:schemeClr val="accent1"/>
                </a:solidFill>
              </a:defRPr>
            </a:lvl1pPr>
            <a:lvl2pPr lvl="1" algn="ctr">
              <a:lnSpc>
                <a:spcPct val="100000"/>
              </a:lnSpc>
              <a:spcBef>
                <a:spcPts val="0"/>
              </a:spcBef>
              <a:spcAft>
                <a:spcPts val="0"/>
              </a:spcAft>
              <a:buClr>
                <a:schemeClr val="accent1"/>
              </a:buClr>
              <a:buSzPct val="100000"/>
              <a:buNone/>
              <a:defRPr b="1" sz="2100">
                <a:solidFill>
                  <a:schemeClr val="accent1"/>
                </a:solidFill>
              </a:defRPr>
            </a:lvl2pPr>
            <a:lvl3pPr lvl="2" algn="ctr">
              <a:lnSpc>
                <a:spcPct val="100000"/>
              </a:lnSpc>
              <a:spcBef>
                <a:spcPts val="0"/>
              </a:spcBef>
              <a:spcAft>
                <a:spcPts val="0"/>
              </a:spcAft>
              <a:buClr>
                <a:schemeClr val="accent1"/>
              </a:buClr>
              <a:buSzPct val="100000"/>
              <a:buNone/>
              <a:defRPr b="1" sz="2100">
                <a:solidFill>
                  <a:schemeClr val="accent1"/>
                </a:solidFill>
              </a:defRPr>
            </a:lvl3pPr>
            <a:lvl4pPr lvl="3" algn="ctr">
              <a:lnSpc>
                <a:spcPct val="100000"/>
              </a:lnSpc>
              <a:spcBef>
                <a:spcPts val="0"/>
              </a:spcBef>
              <a:spcAft>
                <a:spcPts val="0"/>
              </a:spcAft>
              <a:buClr>
                <a:schemeClr val="accent1"/>
              </a:buClr>
              <a:buSzPct val="100000"/>
              <a:buNone/>
              <a:defRPr b="1" sz="2100">
                <a:solidFill>
                  <a:schemeClr val="accent1"/>
                </a:solidFill>
              </a:defRPr>
            </a:lvl4pPr>
            <a:lvl5pPr lvl="4" algn="ctr">
              <a:lnSpc>
                <a:spcPct val="100000"/>
              </a:lnSpc>
              <a:spcBef>
                <a:spcPts val="0"/>
              </a:spcBef>
              <a:spcAft>
                <a:spcPts val="0"/>
              </a:spcAft>
              <a:buClr>
                <a:schemeClr val="accent1"/>
              </a:buClr>
              <a:buSzPct val="100000"/>
              <a:buNone/>
              <a:defRPr b="1" sz="2100">
                <a:solidFill>
                  <a:schemeClr val="accent1"/>
                </a:solidFill>
              </a:defRPr>
            </a:lvl5pPr>
            <a:lvl6pPr lvl="5" algn="ctr">
              <a:lnSpc>
                <a:spcPct val="100000"/>
              </a:lnSpc>
              <a:spcBef>
                <a:spcPts val="0"/>
              </a:spcBef>
              <a:spcAft>
                <a:spcPts val="0"/>
              </a:spcAft>
              <a:buClr>
                <a:schemeClr val="accent1"/>
              </a:buClr>
              <a:buSzPct val="100000"/>
              <a:buNone/>
              <a:defRPr b="1" sz="2100">
                <a:solidFill>
                  <a:schemeClr val="accent1"/>
                </a:solidFill>
              </a:defRPr>
            </a:lvl6pPr>
            <a:lvl7pPr lvl="6" algn="ctr">
              <a:lnSpc>
                <a:spcPct val="100000"/>
              </a:lnSpc>
              <a:spcBef>
                <a:spcPts val="0"/>
              </a:spcBef>
              <a:spcAft>
                <a:spcPts val="0"/>
              </a:spcAft>
              <a:buClr>
                <a:schemeClr val="accent1"/>
              </a:buClr>
              <a:buSzPct val="100000"/>
              <a:buNone/>
              <a:defRPr b="1" sz="2100">
                <a:solidFill>
                  <a:schemeClr val="accent1"/>
                </a:solidFill>
              </a:defRPr>
            </a:lvl7pPr>
            <a:lvl8pPr lvl="7" algn="ctr">
              <a:lnSpc>
                <a:spcPct val="100000"/>
              </a:lnSpc>
              <a:spcBef>
                <a:spcPts val="0"/>
              </a:spcBef>
              <a:spcAft>
                <a:spcPts val="0"/>
              </a:spcAft>
              <a:buClr>
                <a:schemeClr val="accent1"/>
              </a:buClr>
              <a:buSzPct val="100000"/>
              <a:buNone/>
              <a:defRPr b="1" sz="2100">
                <a:solidFill>
                  <a:schemeClr val="accent1"/>
                </a:solidFill>
              </a:defRPr>
            </a:lvl8pPr>
            <a:lvl9pPr lvl="8"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3" name="Shape 1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499" cy="3538499"/>
          </a:xfrm>
          <a:prstGeom prst="rect">
            <a:avLst/>
          </a:prstGeom>
          <a:solidFill>
            <a:srgbClr val="FFFFFF"/>
          </a:solidFill>
        </p:spPr>
        <p:txBody>
          <a:bodyPr anchorCtr="0" anchor="ctr"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6" name="Shape 1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599" cy="8009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228675"/>
            <a:ext cx="8520599" cy="33401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599" cy="8009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8675"/>
            <a:ext cx="3999899" cy="334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228675"/>
            <a:ext cx="3999899" cy="334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rIns="91425"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28" name="Shape 2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1" name="Shape 31"/>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p:txBody>
      </p:sp>
      <p:sp>
        <p:nvSpPr>
          <p:cNvPr id="35" name="Shape 3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9" name="Shape 39"/>
          <p:cNvSpPr txBox="1"/>
          <p:nvPr>
            <p:ph type="title"/>
          </p:nvPr>
        </p:nvSpPr>
        <p:spPr>
          <a:xfrm>
            <a:off x="265500" y="1081400"/>
            <a:ext cx="4045199" cy="17103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40" name="Shape 40"/>
          <p:cNvSpPr txBox="1"/>
          <p:nvPr>
            <p:ph idx="1" type="subTitle"/>
          </p:nvPr>
        </p:nvSpPr>
        <p:spPr>
          <a:xfrm>
            <a:off x="265500" y="2845222"/>
            <a:ext cx="4045199" cy="1345500"/>
          </a:xfrm>
          <a:prstGeom prst="rect">
            <a:avLst/>
          </a:prstGeom>
        </p:spPr>
        <p:txBody>
          <a:bodyPr anchorCtr="0" anchor="t" bIns="91425" lIns="91425" rIns="91425"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799"/>
          </a:xfrm>
          <a:prstGeom prst="rect">
            <a:avLst/>
          </a:prstGeom>
        </p:spPr>
        <p:txBody>
          <a:bodyPr anchorCtr="0" anchor="ctr" bIns="91425" lIns="91425" rIns="91425" tIns="91425"/>
          <a:lstStyle>
            <a:lvl1pPr lvl="0">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599" cy="19818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48" name="Shape 48"/>
          <p:cNvSpPr txBox="1"/>
          <p:nvPr>
            <p:ph idx="1" type="body"/>
          </p:nvPr>
        </p:nvSpPr>
        <p:spPr>
          <a:xfrm>
            <a:off x="311700" y="3304625"/>
            <a:ext cx="8520599" cy="1300800"/>
          </a:xfrm>
          <a:prstGeom prst="rect">
            <a:avLst/>
          </a:prstGeom>
        </p:spPr>
        <p:txBody>
          <a:bodyPr anchorCtr="0" anchor="t" bIns="91425" lIns="91425" rIns="91425" tIns="91425"/>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p:txBody>
      </p:sp>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599" cy="800999"/>
          </a:xfrm>
          <a:prstGeom prst="rect">
            <a:avLst/>
          </a:prstGeom>
          <a:noFill/>
          <a:ln>
            <a:noFill/>
          </a:ln>
        </p:spPr>
        <p:txBody>
          <a:bodyPr anchorCtr="0" anchor="t" bIns="91425" lIns="91425" rIns="91425" tIns="91425"/>
          <a:lstStyle>
            <a:lvl1pPr lv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599" cy="3340199"/>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FFFF"/>
        </a:solidFill>
      </p:bgPr>
    </p:bg>
    <p:spTree>
      <p:nvGrpSpPr>
        <p:cNvPr id="55" name="Shape 55"/>
        <p:cNvGrpSpPr/>
        <p:nvPr/>
      </p:nvGrpSpPr>
      <p:grpSpPr>
        <a:xfrm>
          <a:off x="0" y="0"/>
          <a:ext cx="0" cy="0"/>
          <a:chOff x="0" y="0"/>
          <a:chExt cx="0" cy="0"/>
        </a:xfrm>
      </p:grpSpPr>
      <p:sp>
        <p:nvSpPr>
          <p:cNvPr id="56" name="Shape 56"/>
          <p:cNvSpPr txBox="1"/>
          <p:nvPr>
            <p:ph type="ctrTitle"/>
          </p:nvPr>
        </p:nvSpPr>
        <p:spPr>
          <a:xfrm rot="407">
            <a:off x="846699" y="535152"/>
            <a:ext cx="7603200" cy="2358900"/>
          </a:xfrm>
          <a:prstGeom prst="rect">
            <a:avLst/>
          </a:prstGeom>
        </p:spPr>
        <p:txBody>
          <a:bodyPr anchorCtr="0" anchor="ctr" bIns="91425" lIns="91425" rIns="91425" tIns="91425">
            <a:noAutofit/>
          </a:bodyPr>
          <a:lstStyle/>
          <a:p>
            <a:pPr lvl="0" algn="ctr">
              <a:spcBef>
                <a:spcPts val="0"/>
              </a:spcBef>
              <a:buNone/>
            </a:pPr>
            <a:r>
              <a:rPr lang="en">
                <a:solidFill>
                  <a:srgbClr val="0E42FF"/>
                </a:solidFill>
                <a:latin typeface="Roboto Slab"/>
                <a:ea typeface="Roboto Slab"/>
                <a:cs typeface="Roboto Slab"/>
                <a:sym typeface="Roboto Slab"/>
              </a:rPr>
              <a:t>Of Mice and Men </a:t>
            </a:r>
          </a:p>
        </p:txBody>
      </p:sp>
      <p:sp>
        <p:nvSpPr>
          <p:cNvPr id="57" name="Shape 57"/>
          <p:cNvSpPr txBox="1"/>
          <p:nvPr>
            <p:ph idx="1" type="subTitle"/>
          </p:nvPr>
        </p:nvSpPr>
        <p:spPr>
          <a:xfrm>
            <a:off x="311700" y="3890400"/>
            <a:ext cx="8520599" cy="706200"/>
          </a:xfrm>
          <a:prstGeom prst="rect">
            <a:avLst/>
          </a:prstGeom>
        </p:spPr>
        <p:txBody>
          <a:bodyPr anchorCtr="0" anchor="ctr" bIns="91425" lIns="91425" rIns="91425" tIns="91425">
            <a:noAutofit/>
          </a:bodyPr>
          <a:lstStyle/>
          <a:p>
            <a:pPr lvl="0">
              <a:spcBef>
                <a:spcPts val="0"/>
              </a:spcBef>
              <a:buNone/>
            </a:pPr>
            <a:r>
              <a:rPr lang="en" sz="3000">
                <a:solidFill>
                  <a:srgbClr val="000000"/>
                </a:solidFill>
                <a:latin typeface="Roboto Slab"/>
                <a:ea typeface="Roboto Slab"/>
                <a:cs typeface="Roboto Slab"/>
                <a:sym typeface="Roboto Slab"/>
              </a:rPr>
              <a:t>Kyla Skjonsby </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FFFF"/>
        </a:solidFill>
      </p:bgPr>
    </p:bg>
    <p:spTree>
      <p:nvGrpSpPr>
        <p:cNvPr id="61" name="Shape 61"/>
        <p:cNvGrpSpPr/>
        <p:nvPr/>
      </p:nvGrpSpPr>
      <p:grpSpPr>
        <a:xfrm>
          <a:off x="0" y="0"/>
          <a:ext cx="0" cy="0"/>
          <a:chOff x="0" y="0"/>
          <a:chExt cx="0" cy="0"/>
        </a:xfrm>
      </p:grpSpPr>
      <p:sp>
        <p:nvSpPr>
          <p:cNvPr id="62" name="Shape 62"/>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u="sng">
                <a:latin typeface="Roboto Slab"/>
                <a:ea typeface="Roboto Slab"/>
                <a:cs typeface="Roboto Slab"/>
                <a:sym typeface="Roboto Slab"/>
              </a:rPr>
              <a:t>Article # 2</a:t>
            </a:r>
            <a:r>
              <a:rPr lang="en">
                <a:latin typeface="Roboto Slab"/>
                <a:ea typeface="Roboto Slab"/>
                <a:cs typeface="Roboto Slab"/>
                <a:sym typeface="Roboto Slab"/>
              </a:rPr>
              <a:t> </a:t>
            </a:r>
          </a:p>
        </p:txBody>
      </p:sp>
      <p:sp>
        <p:nvSpPr>
          <p:cNvPr id="63" name="Shape 63"/>
          <p:cNvSpPr txBox="1"/>
          <p:nvPr>
            <p:ph idx="1" type="body"/>
          </p:nvPr>
        </p:nvSpPr>
        <p:spPr>
          <a:xfrm>
            <a:off x="311700" y="1228675"/>
            <a:ext cx="8520599" cy="3696600"/>
          </a:xfrm>
          <a:prstGeom prst="rect">
            <a:avLst/>
          </a:prstGeom>
        </p:spPr>
        <p:txBody>
          <a:bodyPr anchorCtr="0" anchor="t" bIns="91425" lIns="91425" rIns="91425" tIns="91425">
            <a:noAutofit/>
          </a:bodyPr>
          <a:lstStyle/>
          <a:p>
            <a:pPr lvl="0" rtl="0">
              <a:spcBef>
                <a:spcPts val="0"/>
              </a:spcBef>
              <a:buNone/>
            </a:pPr>
            <a:r>
              <a:rPr lang="en">
                <a:solidFill>
                  <a:srgbClr val="000000"/>
                </a:solidFill>
                <a:latin typeface="Roboto Slab"/>
                <a:ea typeface="Roboto Slab"/>
                <a:cs typeface="Roboto Slab"/>
                <a:sym typeface="Roboto Slab"/>
              </a:rPr>
              <a:t>This article states that e</a:t>
            </a:r>
            <a:r>
              <a:rPr lang="en">
                <a:solidFill>
                  <a:srgbClr val="300906"/>
                </a:solidFill>
                <a:latin typeface="Roboto Slab"/>
                <a:ea typeface="Roboto Slab"/>
                <a:cs typeface="Roboto Slab"/>
                <a:sym typeface="Roboto Slab"/>
              </a:rPr>
              <a:t>veryone is entitled to all the rights and freedoms set forth in this Declaration. Without distinction of any kind, such as race, colour, sex, language, religion, political or other opinion, national or social origin, property, birth or other status. </a:t>
            </a:r>
          </a:p>
          <a:p>
            <a:pPr lvl="0">
              <a:spcBef>
                <a:spcPts val="0"/>
              </a:spcBef>
              <a:buNone/>
            </a:pPr>
            <a:r>
              <a:rPr lang="en">
                <a:solidFill>
                  <a:srgbClr val="300906"/>
                </a:solidFill>
                <a:latin typeface="Roboto Slab"/>
                <a:ea typeface="Roboto Slab"/>
                <a:cs typeface="Roboto Slab"/>
                <a:sym typeface="Roboto Slab"/>
              </a:rPr>
              <a:t>This quote says, “You got no right coming in my room. This here’s my room. Nobody got any right in here but me” (SteinBeck 68). Crooks is a man that works at the farm but, because of his colour he has to have a separate room from the other workers. Also the whites are allowed to come into his room but he is not allowed to go into their rooms which in this quote he states that isn’t fair.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FFFF"/>
        </a:solidFill>
      </p:bgPr>
    </p:bg>
    <p:spTree>
      <p:nvGrpSpPr>
        <p:cNvPr id="67" name="Shape 67"/>
        <p:cNvGrpSpPr/>
        <p:nvPr/>
      </p:nvGrpSpPr>
      <p:grpSpPr>
        <a:xfrm>
          <a:off x="0" y="0"/>
          <a:ext cx="0" cy="0"/>
          <a:chOff x="0" y="0"/>
          <a:chExt cx="0" cy="0"/>
        </a:xfrm>
      </p:grpSpPr>
      <p:sp>
        <p:nvSpPr>
          <p:cNvPr id="68" name="Shape 68"/>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u="sng">
                <a:latin typeface="Roboto Slab"/>
                <a:ea typeface="Roboto Slab"/>
                <a:cs typeface="Roboto Slab"/>
                <a:sym typeface="Roboto Slab"/>
              </a:rPr>
              <a:t>NGO/ Organization   </a:t>
            </a:r>
          </a:p>
        </p:txBody>
      </p:sp>
      <p:sp>
        <p:nvSpPr>
          <p:cNvPr id="69" name="Shape 69"/>
          <p:cNvSpPr txBox="1"/>
          <p:nvPr/>
        </p:nvSpPr>
        <p:spPr>
          <a:xfrm>
            <a:off x="456775" y="1164675"/>
            <a:ext cx="7669200" cy="2590499"/>
          </a:xfrm>
          <a:prstGeom prst="rect">
            <a:avLst/>
          </a:prstGeom>
          <a:noFill/>
          <a:ln>
            <a:noFill/>
          </a:ln>
        </p:spPr>
        <p:txBody>
          <a:bodyPr anchorCtr="0" anchor="t" bIns="91425" lIns="91425" rIns="91425" tIns="91425">
            <a:noAutofit/>
          </a:bodyPr>
          <a:lstStyle/>
          <a:p>
            <a:pPr lvl="0" rtl="0">
              <a:lnSpc>
                <a:spcPct val="115000"/>
              </a:lnSpc>
              <a:spcBef>
                <a:spcPts val="1800"/>
              </a:spcBef>
              <a:spcAft>
                <a:spcPts val="400"/>
              </a:spcAft>
              <a:buNone/>
            </a:pPr>
            <a:r>
              <a:rPr lang="en" sz="1800">
                <a:latin typeface="Roboto Slab"/>
                <a:ea typeface="Roboto Slab"/>
                <a:cs typeface="Roboto Slab"/>
                <a:sym typeface="Roboto Slab"/>
              </a:rPr>
              <a:t>Commonwealth Human Rights Initiative (CHRI) is an organization that helps to inform people about the Universal Declaration of Human Rights. This organization would help Crooks because his employers made him have a separate room from the rest of the workers which is breaking article 2 that states that everyone is entitled to the same rights and freedom not matter their colour, race, sex, language and etc.     </a:t>
            </a:r>
          </a:p>
          <a:p>
            <a:pPr lvl="0">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FFFF"/>
        </a:solidFill>
      </p:bgPr>
    </p:bg>
    <p:spTree>
      <p:nvGrpSpPr>
        <p:cNvPr id="73" name="Shape 73"/>
        <p:cNvGrpSpPr/>
        <p:nvPr/>
      </p:nvGrpSpPr>
      <p:grpSpPr>
        <a:xfrm>
          <a:off x="0" y="0"/>
          <a:ext cx="0" cy="0"/>
          <a:chOff x="0" y="0"/>
          <a:chExt cx="0" cy="0"/>
        </a:xfrm>
      </p:grpSpPr>
      <p:sp>
        <p:nvSpPr>
          <p:cNvPr id="74" name="Shape 74"/>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u="sng">
                <a:latin typeface="Roboto Slab"/>
                <a:ea typeface="Roboto Slab"/>
                <a:cs typeface="Roboto Slab"/>
                <a:sym typeface="Roboto Slab"/>
              </a:rPr>
              <a:t>Article # 25 </a:t>
            </a:r>
          </a:p>
        </p:txBody>
      </p:sp>
      <p:sp>
        <p:nvSpPr>
          <p:cNvPr id="75" name="Shape 75"/>
          <p:cNvSpPr txBox="1"/>
          <p:nvPr>
            <p:ph idx="1" type="body"/>
          </p:nvPr>
        </p:nvSpPr>
        <p:spPr>
          <a:xfrm>
            <a:off x="311700" y="1183175"/>
            <a:ext cx="8520599" cy="3787500"/>
          </a:xfrm>
          <a:prstGeom prst="rect">
            <a:avLst/>
          </a:prstGeom>
        </p:spPr>
        <p:txBody>
          <a:bodyPr anchorCtr="0" anchor="t" bIns="91425" lIns="91425" rIns="91425" tIns="91425">
            <a:noAutofit/>
          </a:bodyPr>
          <a:lstStyle/>
          <a:p>
            <a:pPr lvl="0" rtl="0">
              <a:spcBef>
                <a:spcPts val="0"/>
              </a:spcBef>
              <a:buNone/>
            </a:pPr>
            <a:r>
              <a:rPr lang="en">
                <a:solidFill>
                  <a:srgbClr val="000000"/>
                </a:solidFill>
                <a:latin typeface="Roboto Slab"/>
                <a:ea typeface="Roboto Slab"/>
                <a:cs typeface="Roboto Slab"/>
                <a:sym typeface="Roboto Slab"/>
              </a:rPr>
              <a:t>This article states that</a:t>
            </a:r>
            <a:r>
              <a:rPr lang="en">
                <a:solidFill>
                  <a:srgbClr val="300906"/>
                </a:solidFill>
                <a:latin typeface="Roboto Slab"/>
                <a:ea typeface="Roboto Slab"/>
                <a:cs typeface="Roboto Slab"/>
                <a:sym typeface="Roboto Slab"/>
              </a:rPr>
              <a:t> everyone has the right to a standard of living adequate for the health and well-being of himself and of his family. Including food, clothing, housing and medical care and necessary social services, and the right to security in the event of unemployment, sickness, disability, widowhood, old age or other lack of livelihood in circumstances beyond his control.</a:t>
            </a:r>
          </a:p>
          <a:p>
            <a:pPr lvl="0" rtl="0">
              <a:spcBef>
                <a:spcPts val="0"/>
              </a:spcBef>
              <a:buNone/>
            </a:pPr>
            <a:r>
              <a:rPr lang="en">
                <a:solidFill>
                  <a:srgbClr val="300906"/>
                </a:solidFill>
                <a:latin typeface="Roboto Slab"/>
                <a:ea typeface="Roboto Slab"/>
                <a:cs typeface="Roboto Slab"/>
                <a:sym typeface="Roboto Slab"/>
              </a:rPr>
              <a:t>This quote say, “ Well, he seen this girl in a red dress. Dumb bastard like he is, he wants to touch everything he likes. Just wants to feel it. So he reaches out to feel this red dress an’ the girl lets out a squawk, and that gets Lennie all mixed up. so he holds on ‘cause that's the only thing he can think to do” (SteinBeck 41).  </a:t>
            </a:r>
          </a:p>
          <a:p>
            <a:pPr lvl="0">
              <a:spcBef>
                <a:spcPts val="0"/>
              </a:spcBef>
              <a:buNone/>
            </a:pPr>
            <a:r>
              <a:rPr lang="en">
                <a:solidFill>
                  <a:srgbClr val="000000"/>
                </a:solidFill>
                <a:latin typeface="Roboto Slab"/>
                <a:ea typeface="Roboto Slab"/>
                <a:cs typeface="Roboto Slab"/>
                <a:sym typeface="Roboto Slab"/>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FFFF"/>
        </a:solidFill>
      </p:bgPr>
    </p:bg>
    <p:spTree>
      <p:nvGrpSpPr>
        <p:cNvPr id="79" name="Shape 79"/>
        <p:cNvGrpSpPr/>
        <p:nvPr/>
      </p:nvGrpSpPr>
      <p:grpSpPr>
        <a:xfrm>
          <a:off x="0" y="0"/>
          <a:ext cx="0" cy="0"/>
          <a:chOff x="0" y="0"/>
          <a:chExt cx="0" cy="0"/>
        </a:xfrm>
      </p:grpSpPr>
      <p:sp>
        <p:nvSpPr>
          <p:cNvPr id="80" name="Shape 80"/>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u="sng">
                <a:latin typeface="Roboto Slab"/>
                <a:ea typeface="Roboto Slab"/>
                <a:cs typeface="Roboto Slab"/>
                <a:sym typeface="Roboto Slab"/>
              </a:rPr>
              <a:t>NGO/ Organization </a:t>
            </a:r>
          </a:p>
        </p:txBody>
      </p:sp>
      <p:sp>
        <p:nvSpPr>
          <p:cNvPr id="81" name="Shape 81"/>
          <p:cNvSpPr txBox="1"/>
          <p:nvPr>
            <p:ph idx="1" type="body"/>
          </p:nvPr>
        </p:nvSpPr>
        <p:spPr>
          <a:xfrm>
            <a:off x="311700" y="1330925"/>
            <a:ext cx="8520599" cy="2696699"/>
          </a:xfrm>
          <a:prstGeom prst="rect">
            <a:avLst/>
          </a:prstGeom>
        </p:spPr>
        <p:txBody>
          <a:bodyPr anchorCtr="0" anchor="t" bIns="91425" lIns="91425" rIns="91425" tIns="91425">
            <a:noAutofit/>
          </a:bodyPr>
          <a:lstStyle/>
          <a:p>
            <a:pPr lvl="0">
              <a:spcBef>
                <a:spcPts val="0"/>
              </a:spcBef>
              <a:buNone/>
            </a:pPr>
            <a:r>
              <a:rPr lang="en">
                <a:solidFill>
                  <a:srgbClr val="000000"/>
                </a:solidFill>
                <a:latin typeface="Roboto Slab"/>
                <a:ea typeface="Roboto Slab"/>
                <a:cs typeface="Roboto Slab"/>
                <a:sym typeface="Roboto Slab"/>
              </a:rPr>
              <a:t>Mental Disability Rights International (MDRI) is an organization that helps people with mental problems. This would help Lennie who has some mental issues but, no one really understood what went on in his head. His friend George looked out for him and tried to keep him out of trouble. This article was also broken because the article states that no one should be treated differently because of </a:t>
            </a:r>
            <a:r>
              <a:rPr lang="en">
                <a:solidFill>
                  <a:srgbClr val="300906"/>
                </a:solidFill>
                <a:latin typeface="Roboto Slab"/>
                <a:ea typeface="Roboto Slab"/>
                <a:cs typeface="Roboto Slab"/>
                <a:sym typeface="Roboto Slab"/>
              </a:rPr>
              <a:t>unemployment, sickness, disability. This</a:t>
            </a:r>
            <a:r>
              <a:rPr lang="en">
                <a:solidFill>
                  <a:srgbClr val="000000"/>
                </a:solidFill>
                <a:latin typeface="Roboto Slab"/>
                <a:ea typeface="Roboto Slab"/>
                <a:cs typeface="Roboto Slab"/>
                <a:sym typeface="Roboto Slab"/>
              </a:rPr>
              <a:t> also happens to Lennie who was treated very badly because he had some mental issues.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FFFF"/>
        </a:solidFill>
      </p:bgPr>
    </p:bg>
    <p:spTree>
      <p:nvGrpSpPr>
        <p:cNvPr id="85" name="Shape 85"/>
        <p:cNvGrpSpPr/>
        <p:nvPr/>
      </p:nvGrpSpPr>
      <p:grpSpPr>
        <a:xfrm>
          <a:off x="0" y="0"/>
          <a:ext cx="0" cy="0"/>
          <a:chOff x="0" y="0"/>
          <a:chExt cx="0" cy="0"/>
        </a:xfrm>
      </p:grpSpPr>
      <p:sp>
        <p:nvSpPr>
          <p:cNvPr id="86" name="Shape 86"/>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u="sng">
                <a:latin typeface="Roboto Slab"/>
                <a:ea typeface="Roboto Slab"/>
                <a:cs typeface="Roboto Slab"/>
                <a:sym typeface="Roboto Slab"/>
              </a:rPr>
              <a:t>Article # 10  </a:t>
            </a:r>
          </a:p>
        </p:txBody>
      </p:sp>
      <p:sp>
        <p:nvSpPr>
          <p:cNvPr id="87" name="Shape 87"/>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spcBef>
                <a:spcPts val="0"/>
              </a:spcBef>
              <a:buNone/>
            </a:pPr>
            <a:r>
              <a:rPr lang="en">
                <a:solidFill>
                  <a:srgbClr val="000000"/>
                </a:solidFill>
                <a:latin typeface="Roboto Slab"/>
                <a:ea typeface="Roboto Slab"/>
                <a:cs typeface="Roboto Slab"/>
                <a:sym typeface="Roboto Slab"/>
              </a:rPr>
              <a:t>This article states that </a:t>
            </a:r>
            <a:r>
              <a:rPr lang="en">
                <a:solidFill>
                  <a:srgbClr val="300906"/>
                </a:solidFill>
                <a:latin typeface="Roboto Slab"/>
                <a:ea typeface="Roboto Slab"/>
                <a:cs typeface="Roboto Slab"/>
                <a:sym typeface="Roboto Slab"/>
              </a:rPr>
              <a:t>everyone is entitled in full equality to a fair and public hearing by an independent and impartial tribunal, in the determination of his rights and obligations and of any criminal charge against him.</a:t>
            </a:r>
          </a:p>
          <a:p>
            <a:pPr lvl="0">
              <a:spcBef>
                <a:spcPts val="0"/>
              </a:spcBef>
              <a:buNone/>
            </a:pPr>
            <a:r>
              <a:rPr lang="en">
                <a:solidFill>
                  <a:srgbClr val="300906"/>
                </a:solidFill>
                <a:latin typeface="Roboto Slab"/>
                <a:ea typeface="Roboto Slab"/>
                <a:cs typeface="Roboto Slab"/>
                <a:sym typeface="Roboto Slab"/>
              </a:rPr>
              <a:t>This quote says,“ And he shook her; and her body flopped like a fish. And then she was still, for Lennie had broken her neck” (SteinBeck 91). Lennine got nervous when she screamed and he tried to make her quit by putting his hand over her mouth, but starting shaking her to much and broke her neck.  </a:t>
            </a:r>
            <a:r>
              <a:rPr lang="en">
                <a:solidFill>
                  <a:srgbClr val="000000"/>
                </a:solidFill>
                <a:latin typeface="Roboto Slab"/>
                <a:ea typeface="Roboto Slab"/>
                <a:cs typeface="Roboto Slab"/>
                <a:sym typeface="Roboto Slab"/>
              </a:rPr>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FFFF"/>
        </a:solidFill>
      </p:bgPr>
    </p:bg>
    <p:spTree>
      <p:nvGrpSpPr>
        <p:cNvPr id="91" name="Shape 91"/>
        <p:cNvGrpSpPr/>
        <p:nvPr/>
      </p:nvGrpSpPr>
      <p:grpSpPr>
        <a:xfrm>
          <a:off x="0" y="0"/>
          <a:ext cx="0" cy="0"/>
          <a:chOff x="0" y="0"/>
          <a:chExt cx="0" cy="0"/>
        </a:xfrm>
      </p:grpSpPr>
      <p:sp>
        <p:nvSpPr>
          <p:cNvPr id="92" name="Shape 92"/>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u="sng">
                <a:latin typeface="Roboto Slab"/>
                <a:ea typeface="Roboto Slab"/>
                <a:cs typeface="Roboto Slab"/>
                <a:sym typeface="Roboto Slab"/>
              </a:rPr>
              <a:t>NGO/ Organization </a:t>
            </a:r>
          </a:p>
        </p:txBody>
      </p:sp>
      <p:sp>
        <p:nvSpPr>
          <p:cNvPr id="93" name="Shape 93"/>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spcBef>
                <a:spcPts val="1800"/>
              </a:spcBef>
              <a:spcAft>
                <a:spcPts val="400"/>
              </a:spcAft>
              <a:buNone/>
            </a:pPr>
            <a:r>
              <a:rPr lang="en">
                <a:solidFill>
                  <a:srgbClr val="000000"/>
                </a:solidFill>
                <a:latin typeface="Roboto Slab"/>
                <a:ea typeface="Roboto Slab"/>
                <a:cs typeface="Roboto Slab"/>
                <a:sym typeface="Roboto Slab"/>
              </a:rPr>
              <a:t>Crime Stoppers International (CSI) is an organization that helps people who have been suspected of a crime. If someone is suspected of a crime they will help find evidence that proves the person did it or not. This may have helped Lennie even though he actually did kill curley's wife they had no proof that he was the one who killed her but they killed him anyways.      </a:t>
            </a:r>
          </a:p>
          <a:p>
            <a:pPr lvl="0">
              <a:spcBef>
                <a:spcPts val="0"/>
              </a:spcBef>
              <a:buNone/>
            </a:pPr>
            <a:r>
              <a:t/>
            </a:r>
            <a:endParaRPr>
              <a:solidFill>
                <a:srgbClr val="000000"/>
              </a:solidFill>
              <a:latin typeface="Roboto Slab"/>
              <a:ea typeface="Roboto Slab"/>
              <a:cs typeface="Roboto Slab"/>
              <a:sym typeface="Roboto Slab"/>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FFFF"/>
        </a:solidFill>
      </p:bgPr>
    </p:bg>
    <p:spTree>
      <p:nvGrpSpPr>
        <p:cNvPr id="97" name="Shape 97"/>
        <p:cNvGrpSpPr/>
        <p:nvPr/>
      </p:nvGrpSpPr>
      <p:grpSpPr>
        <a:xfrm>
          <a:off x="0" y="0"/>
          <a:ext cx="0" cy="0"/>
          <a:chOff x="0" y="0"/>
          <a:chExt cx="0" cy="0"/>
        </a:xfrm>
      </p:grpSpPr>
      <p:sp>
        <p:nvSpPr>
          <p:cNvPr id="98" name="Shape 98"/>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u="sng">
                <a:latin typeface="Roboto Slab"/>
                <a:ea typeface="Roboto Slab"/>
                <a:cs typeface="Roboto Slab"/>
                <a:sym typeface="Roboto Slab"/>
              </a:rPr>
              <a:t>Work Cited </a:t>
            </a:r>
          </a:p>
        </p:txBody>
      </p:sp>
      <p:sp>
        <p:nvSpPr>
          <p:cNvPr id="99" name="Shape 99"/>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457200" lvl="0" marL="457200" rtl="0" algn="l">
              <a:spcBef>
                <a:spcPts val="0"/>
              </a:spcBef>
              <a:buNone/>
            </a:pPr>
            <a:r>
              <a:rPr lang="en" sz="2400">
                <a:solidFill>
                  <a:srgbClr val="000000"/>
                </a:solidFill>
                <a:latin typeface="Roboto Slab"/>
                <a:ea typeface="Roboto Slab"/>
                <a:cs typeface="Roboto Slab"/>
                <a:sym typeface="Roboto Slab"/>
              </a:rPr>
              <a:t>Steinbeck, John. </a:t>
            </a:r>
            <a:r>
              <a:rPr i="1" lang="en" sz="2400">
                <a:solidFill>
                  <a:srgbClr val="000000"/>
                </a:solidFill>
                <a:latin typeface="Roboto Slab"/>
                <a:ea typeface="Roboto Slab"/>
                <a:cs typeface="Roboto Slab"/>
                <a:sym typeface="Roboto Slab"/>
              </a:rPr>
              <a:t>Of Mice and Men</a:t>
            </a:r>
            <a:r>
              <a:rPr lang="en" sz="2400">
                <a:solidFill>
                  <a:srgbClr val="000000"/>
                </a:solidFill>
                <a:latin typeface="Roboto Slab"/>
                <a:ea typeface="Roboto Slab"/>
                <a:cs typeface="Roboto Slab"/>
                <a:sym typeface="Roboto Slab"/>
              </a:rPr>
              <a:t>. New York: Penguin, 1993. Print.                                               	</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